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77" r:id="rId31"/>
    <p:sldId id="287" r:id="rId32"/>
    <p:sldId id="288" r:id="rId33"/>
    <p:sldId id="290" r:id="rId34"/>
    <p:sldId id="291" r:id="rId35"/>
    <p:sldId id="292" r:id="rId36"/>
    <p:sldId id="293" r:id="rId37"/>
    <p:sldId id="289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906" autoAdjust="0"/>
  </p:normalViewPr>
  <p:slideViewPr>
    <p:cSldViewPr snapToGrid="0">
      <p:cViewPr varScale="1">
        <p:scale>
          <a:sx n="62" d="100"/>
          <a:sy n="62" d="100"/>
        </p:scale>
        <p:origin x="16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DAC5E-C2AA-47FE-AD92-47DDC458E59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1BFDA2-9CF9-4209-BC14-D21ED57CE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82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Leading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spasi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dan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paragraf</a:t>
            </a:r>
            <a:r>
              <a:rPr lang="en-US" dirty="0"/>
              <a:t>.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jarang</a:t>
            </a:r>
            <a:r>
              <a:rPr lang="en-US" dirty="0"/>
              <a:t> di </a:t>
            </a:r>
            <a:r>
              <a:rPr lang="en-US" dirty="0" err="1"/>
              <a:t>utak-atik</a:t>
            </a:r>
            <a:r>
              <a:rPr lang="en-US" dirty="0"/>
              <a:t> oleh </a:t>
            </a:r>
            <a:r>
              <a:rPr lang="en-US" dirty="0" err="1"/>
              <a:t>kebanyakan</a:t>
            </a:r>
            <a:r>
              <a:rPr lang="en-US" dirty="0"/>
              <a:t> </a:t>
            </a:r>
            <a:r>
              <a:rPr lang="en-US" dirty="0" err="1"/>
              <a:t>desainer</a:t>
            </a:r>
            <a:r>
              <a:rPr lang="en-US" dirty="0"/>
              <a:t>. </a:t>
            </a:r>
            <a:r>
              <a:rPr lang="en-US" dirty="0" err="1"/>
              <a:t>Padahal</a:t>
            </a:r>
            <a:r>
              <a:rPr lang="en-US" dirty="0"/>
              <a:t> leading yang di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pembaca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merasa</a:t>
            </a:r>
            <a:r>
              <a:rPr lang="en-US" dirty="0"/>
              <a:t> </a:t>
            </a:r>
            <a:r>
              <a:rPr lang="en-US" dirty="0" err="1"/>
              <a:t>lelah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artikel</a:t>
            </a:r>
            <a:r>
              <a:rPr lang="en-US" dirty="0"/>
              <a:t> yang </a:t>
            </a:r>
            <a:r>
              <a:rPr lang="en-US" dirty="0" err="1"/>
              <a:t>panjang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Jarak</a:t>
            </a:r>
            <a:r>
              <a:rPr lang="en-US" dirty="0"/>
              <a:t> yang di </a:t>
            </a:r>
            <a:r>
              <a:rPr lang="en-US" dirty="0" err="1"/>
              <a:t>hasilkan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memainkan</a:t>
            </a:r>
            <a:r>
              <a:rPr lang="en-US" dirty="0"/>
              <a:t> leading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kesan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kosong</a:t>
            </a:r>
            <a:r>
              <a:rPr lang="en-US" dirty="0"/>
              <a:t> (whitespace). Yang </a:t>
            </a:r>
            <a:r>
              <a:rPr lang="en-US" dirty="0" err="1"/>
              <a:t>tentu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lelah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 yang </a:t>
            </a:r>
            <a:r>
              <a:rPr lang="en-US" dirty="0" err="1"/>
              <a:t>begitu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BFDA2-9CF9-4209-BC14-D21ED57CEA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72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Leading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spasi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dan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paragraf</a:t>
            </a:r>
            <a:r>
              <a:rPr lang="en-US" dirty="0"/>
              <a:t>.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jarang</a:t>
            </a:r>
            <a:r>
              <a:rPr lang="en-US" dirty="0"/>
              <a:t> di </a:t>
            </a:r>
            <a:r>
              <a:rPr lang="en-US" dirty="0" err="1"/>
              <a:t>utak-atik</a:t>
            </a:r>
            <a:r>
              <a:rPr lang="en-US" dirty="0"/>
              <a:t> oleh </a:t>
            </a:r>
            <a:r>
              <a:rPr lang="en-US" dirty="0" err="1"/>
              <a:t>kebanyakan</a:t>
            </a:r>
            <a:r>
              <a:rPr lang="en-US" dirty="0"/>
              <a:t> </a:t>
            </a:r>
            <a:r>
              <a:rPr lang="en-US" dirty="0" err="1"/>
              <a:t>desainer</a:t>
            </a:r>
            <a:r>
              <a:rPr lang="en-US" dirty="0"/>
              <a:t>. </a:t>
            </a:r>
            <a:r>
              <a:rPr lang="en-US" dirty="0" err="1"/>
              <a:t>Padahal</a:t>
            </a:r>
            <a:r>
              <a:rPr lang="en-US" dirty="0"/>
              <a:t> leading yang di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pembaca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merasa</a:t>
            </a:r>
            <a:r>
              <a:rPr lang="en-US" dirty="0"/>
              <a:t> </a:t>
            </a:r>
            <a:r>
              <a:rPr lang="en-US" dirty="0" err="1"/>
              <a:t>lelah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artikel</a:t>
            </a:r>
            <a:r>
              <a:rPr lang="en-US" dirty="0"/>
              <a:t> yang </a:t>
            </a:r>
            <a:r>
              <a:rPr lang="en-US" dirty="0" err="1"/>
              <a:t>panjang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Jarak</a:t>
            </a:r>
            <a:r>
              <a:rPr lang="en-US" dirty="0"/>
              <a:t> yang di </a:t>
            </a:r>
            <a:r>
              <a:rPr lang="en-US" dirty="0" err="1"/>
              <a:t>hasilkan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memainkan</a:t>
            </a:r>
            <a:r>
              <a:rPr lang="en-US" dirty="0"/>
              <a:t> leading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kesan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kosong</a:t>
            </a:r>
            <a:r>
              <a:rPr lang="en-US" dirty="0"/>
              <a:t> (whitespace). Yang </a:t>
            </a:r>
            <a:r>
              <a:rPr lang="en-US" dirty="0" err="1"/>
              <a:t>tentu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lelah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 yang </a:t>
            </a:r>
            <a:r>
              <a:rPr lang="en-US" dirty="0" err="1"/>
              <a:t>begitu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BFDA2-9CF9-4209-BC14-D21ED57CEA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7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Leading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spasi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dan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paragraf</a:t>
            </a:r>
            <a:r>
              <a:rPr lang="en-US" dirty="0"/>
              <a:t>.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jarang</a:t>
            </a:r>
            <a:r>
              <a:rPr lang="en-US" dirty="0"/>
              <a:t> di </a:t>
            </a:r>
            <a:r>
              <a:rPr lang="en-US" dirty="0" err="1"/>
              <a:t>utak-atik</a:t>
            </a:r>
            <a:r>
              <a:rPr lang="en-US" dirty="0"/>
              <a:t> oleh </a:t>
            </a:r>
            <a:r>
              <a:rPr lang="en-US" dirty="0" err="1"/>
              <a:t>kebanyakan</a:t>
            </a:r>
            <a:r>
              <a:rPr lang="en-US" dirty="0"/>
              <a:t> </a:t>
            </a:r>
            <a:r>
              <a:rPr lang="en-US" dirty="0" err="1"/>
              <a:t>desainer</a:t>
            </a:r>
            <a:r>
              <a:rPr lang="en-US" dirty="0"/>
              <a:t>. </a:t>
            </a:r>
            <a:r>
              <a:rPr lang="en-US" dirty="0" err="1"/>
              <a:t>Padahal</a:t>
            </a:r>
            <a:r>
              <a:rPr lang="en-US" dirty="0"/>
              <a:t> leading yang di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pembaca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merasa</a:t>
            </a:r>
            <a:r>
              <a:rPr lang="en-US" dirty="0"/>
              <a:t> </a:t>
            </a:r>
            <a:r>
              <a:rPr lang="en-US" dirty="0" err="1"/>
              <a:t>lelah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artikel</a:t>
            </a:r>
            <a:r>
              <a:rPr lang="en-US" dirty="0"/>
              <a:t> yang </a:t>
            </a:r>
            <a:r>
              <a:rPr lang="en-US" dirty="0" err="1"/>
              <a:t>panjang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Jarak</a:t>
            </a:r>
            <a:r>
              <a:rPr lang="en-US" dirty="0"/>
              <a:t> yang di </a:t>
            </a:r>
            <a:r>
              <a:rPr lang="en-US" dirty="0" err="1"/>
              <a:t>hasilkan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memainkan</a:t>
            </a:r>
            <a:r>
              <a:rPr lang="en-US" dirty="0"/>
              <a:t> leading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kesan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kosong</a:t>
            </a:r>
            <a:r>
              <a:rPr lang="en-US" dirty="0"/>
              <a:t> (whitespace). Yang </a:t>
            </a:r>
            <a:r>
              <a:rPr lang="en-US" dirty="0" err="1"/>
              <a:t>tentu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lelah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 yang </a:t>
            </a:r>
            <a:r>
              <a:rPr lang="en-US" dirty="0" err="1"/>
              <a:t>begitu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BFDA2-9CF9-4209-BC14-D21ED57CEA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3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Leading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spasi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dan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paragraf</a:t>
            </a:r>
            <a:r>
              <a:rPr lang="en-US" dirty="0"/>
              <a:t>.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jarang</a:t>
            </a:r>
            <a:r>
              <a:rPr lang="en-US" dirty="0"/>
              <a:t> di </a:t>
            </a:r>
            <a:r>
              <a:rPr lang="en-US" dirty="0" err="1"/>
              <a:t>utak-atik</a:t>
            </a:r>
            <a:r>
              <a:rPr lang="en-US" dirty="0"/>
              <a:t> oleh </a:t>
            </a:r>
            <a:r>
              <a:rPr lang="en-US" dirty="0" err="1"/>
              <a:t>kebanyakan</a:t>
            </a:r>
            <a:r>
              <a:rPr lang="en-US" dirty="0"/>
              <a:t> </a:t>
            </a:r>
            <a:r>
              <a:rPr lang="en-US" dirty="0" err="1"/>
              <a:t>desainer</a:t>
            </a:r>
            <a:r>
              <a:rPr lang="en-US" dirty="0"/>
              <a:t>. </a:t>
            </a:r>
            <a:r>
              <a:rPr lang="en-US" dirty="0" err="1"/>
              <a:t>Padahal</a:t>
            </a:r>
            <a:r>
              <a:rPr lang="en-US" dirty="0"/>
              <a:t> leading yang di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pembaca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merasa</a:t>
            </a:r>
            <a:r>
              <a:rPr lang="en-US" dirty="0"/>
              <a:t> </a:t>
            </a:r>
            <a:r>
              <a:rPr lang="en-US" dirty="0" err="1"/>
              <a:t>lelah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artikel</a:t>
            </a:r>
            <a:r>
              <a:rPr lang="en-US" dirty="0"/>
              <a:t> yang </a:t>
            </a:r>
            <a:r>
              <a:rPr lang="en-US" dirty="0" err="1"/>
              <a:t>panjang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Jarak</a:t>
            </a:r>
            <a:r>
              <a:rPr lang="en-US" dirty="0"/>
              <a:t> yang di </a:t>
            </a:r>
            <a:r>
              <a:rPr lang="en-US" dirty="0" err="1"/>
              <a:t>hasilkan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memainkan</a:t>
            </a:r>
            <a:r>
              <a:rPr lang="en-US" dirty="0"/>
              <a:t> leading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kesan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kosong</a:t>
            </a:r>
            <a:r>
              <a:rPr lang="en-US" dirty="0"/>
              <a:t> (whitespace). Yang </a:t>
            </a:r>
            <a:r>
              <a:rPr lang="en-US" dirty="0" err="1"/>
              <a:t>tentu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lelah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 yang </a:t>
            </a:r>
            <a:r>
              <a:rPr lang="en-US" dirty="0" err="1"/>
              <a:t>begitu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BFDA2-9CF9-4209-BC14-D21ED57CEA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54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BFDA2-9CF9-4209-BC14-D21ED57CEA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5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6BD8-5EE1-4F78-BA9F-5FCA2FD26649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786C-1F66-44B4-8EBF-1F93E626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0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6BD8-5EE1-4F78-BA9F-5FCA2FD26649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786C-1F66-44B4-8EBF-1F93E626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16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6BD8-5EE1-4F78-BA9F-5FCA2FD26649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786C-1F66-44B4-8EBF-1F93E626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03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5050"/>
                </a:solidFill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6BD8-5EE1-4F78-BA9F-5FCA2FD26649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786C-1F66-44B4-8EBF-1F93E626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14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6BD8-5EE1-4F78-BA9F-5FCA2FD26649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786C-1F66-44B4-8EBF-1F93E626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53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6BD8-5EE1-4F78-BA9F-5FCA2FD26649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786C-1F66-44B4-8EBF-1F93E626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91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6BD8-5EE1-4F78-BA9F-5FCA2FD26649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786C-1F66-44B4-8EBF-1F93E626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04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6BD8-5EE1-4F78-BA9F-5FCA2FD26649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786C-1F66-44B4-8EBF-1F93E626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6BD8-5EE1-4F78-BA9F-5FCA2FD26649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786C-1F66-44B4-8EBF-1F93E626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36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6BD8-5EE1-4F78-BA9F-5FCA2FD26649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786C-1F66-44B4-8EBF-1F93E626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0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6BD8-5EE1-4F78-BA9F-5FCA2FD26649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786C-1F66-44B4-8EBF-1F93E626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36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46BD8-5EE1-4F78-BA9F-5FCA2FD26649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8786C-1F66-44B4-8EBF-1F93E626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3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2736-3F23-4E86-A9AD-2BED7D475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7619" y="3715793"/>
            <a:ext cx="7772400" cy="11043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{ Font</a:t>
            </a:r>
            <a:r>
              <a:rPr lang="en-US" sz="3200" dirty="0"/>
              <a:t> </a:t>
            </a:r>
            <a:r>
              <a:rPr lang="en-US" sz="4000" b="1" dirty="0">
                <a:solidFill>
                  <a:srgbClr val="FF0000"/>
                </a:solidFill>
              </a:rPr>
              <a:t>}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826DB96-7AA0-4FA8-9EC9-119A9F9B0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4818" y="5689593"/>
            <a:ext cx="6858000" cy="1655762"/>
          </a:xfrm>
        </p:spPr>
        <p:txBody>
          <a:bodyPr/>
          <a:lstStyle/>
          <a:p>
            <a:r>
              <a:rPr lang="en-US" dirty="0" err="1"/>
              <a:t>Pemrograman</a:t>
            </a:r>
            <a:r>
              <a:rPr lang="en-US" dirty="0"/>
              <a:t> Web</a:t>
            </a:r>
          </a:p>
        </p:txBody>
      </p:sp>
      <p:sp>
        <p:nvSpPr>
          <p:cNvPr id="8" name="AutoShape 2" descr="Hasil gambar untuk font flat icon">
            <a:extLst>
              <a:ext uri="{FF2B5EF4-FFF2-40B4-BE49-F238E27FC236}">
                <a16:creationId xmlns:a16="http://schemas.microsoft.com/office/drawing/2014/main" id="{3D3B28FB-A365-41BC-8683-5CD549AC6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66762" y="657999"/>
            <a:ext cx="3609975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0EA6F-2F9B-493D-9AF6-0B29BE40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978" y="929047"/>
            <a:ext cx="2801681" cy="280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32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4DBE-E9C3-4224-8C85-84C22C9F8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KLASIFIKASI FONT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B0A5C-1082-45A4-B471-BE480FCB9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92" y="2151566"/>
            <a:ext cx="4698413" cy="40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86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EB6A2-6D25-441E-A417-4C7F8FBB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JENIS FONT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91ED-2968-46B0-BD54-5D081DE87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60023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D09E00"/>
                </a:solidFill>
                <a:latin typeface="Arial" pitchFamily="34" charset="0"/>
                <a:cs typeface="Arial" pitchFamily="34" charset="0"/>
              </a:rPr>
              <a:t>HURUF TIDAK BERKAIT (SANS SERIF)</a:t>
            </a:r>
          </a:p>
          <a:p>
            <a:pPr marL="285750" indent="-285750">
              <a:lnSpc>
                <a:spcPct val="150000"/>
              </a:lnSpc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memiliki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kait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(hook/terminal)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hanya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tangkai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dan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batang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saja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Ujungnya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berbentuk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tajam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tumpul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Sifatnya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kurang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formal dan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sederhana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Sangat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mudah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dibaca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Contoh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: Arial,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avant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grade, MS Sans Serif,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dll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E3CDE-FD07-47FD-88CA-9929F188F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605" y="2718052"/>
            <a:ext cx="3054710" cy="4005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D3E29A-80A6-460A-9EDB-3C1017637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40" b="27558"/>
          <a:stretch/>
        </p:blipFill>
        <p:spPr>
          <a:xfrm>
            <a:off x="764274" y="5245426"/>
            <a:ext cx="5058391" cy="124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1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EB6A2-6D25-441E-A417-4C7F8FBB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JENIS FONT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91ED-2968-46B0-BD54-5D081DE87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5845"/>
            <a:ext cx="7886700" cy="248389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D09E00"/>
                </a:solidFill>
                <a:latin typeface="Arial" pitchFamily="34" charset="0"/>
                <a:cs typeface="Arial" pitchFamily="34" charset="0"/>
              </a:rPr>
              <a:t>Huruf</a:t>
            </a:r>
            <a:r>
              <a:rPr lang="en-US" sz="2400" b="1" dirty="0">
                <a:solidFill>
                  <a:srgbClr val="D09E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rgbClr val="D09E00"/>
                </a:solidFill>
                <a:latin typeface="Arial" pitchFamily="34" charset="0"/>
                <a:cs typeface="Arial" pitchFamily="34" charset="0"/>
              </a:rPr>
              <a:t>berkait</a:t>
            </a:r>
            <a:r>
              <a:rPr lang="en-US" sz="2400" b="1" dirty="0">
                <a:solidFill>
                  <a:srgbClr val="D09E00"/>
                </a:solidFill>
                <a:latin typeface="Arial" pitchFamily="34" charset="0"/>
                <a:cs typeface="Arial" pitchFamily="34" charset="0"/>
              </a:rPr>
              <a:t> (serif)</a:t>
            </a:r>
          </a:p>
          <a:p>
            <a:pPr marL="285750" indent="-285750">
              <a:lnSpc>
                <a:spcPct val="150000"/>
              </a:lnSpc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Memiliki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terminal.</a:t>
            </a:r>
          </a:p>
          <a:p>
            <a:pPr marL="285750" indent="-285750">
              <a:lnSpc>
                <a:spcPct val="150000"/>
              </a:lnSpc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Sifatnya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formal,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elegan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mewah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anggun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Kurang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mudah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dibaca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Contoh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: Times New Roman, Garamond, MS Serif.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F6A33-26F0-46A8-9CE9-9E78406B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11" y="4039737"/>
            <a:ext cx="6256177" cy="305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35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114ABF-A92C-4EA8-A546-83288E0CE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08" y="1690689"/>
            <a:ext cx="8118144" cy="405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79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A142B-140D-4F62-B1AE-11DBCAFE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JENIS FONT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7BDB3-C07B-4B66-9B01-9E3E2876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825625"/>
            <a:ext cx="4516556" cy="3128511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 err="1">
                <a:solidFill>
                  <a:srgbClr val="D09E00"/>
                </a:solidFill>
                <a:latin typeface="Arial" pitchFamily="34" charset="0"/>
                <a:cs typeface="Arial" pitchFamily="34" charset="0"/>
              </a:rPr>
              <a:t>Huruf</a:t>
            </a:r>
            <a:r>
              <a:rPr lang="en-US" b="1" dirty="0">
                <a:solidFill>
                  <a:srgbClr val="D09E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rgbClr val="D09E00"/>
                </a:solidFill>
                <a:latin typeface="Arial" pitchFamily="34" charset="0"/>
                <a:cs typeface="Arial" pitchFamily="34" charset="0"/>
              </a:rPr>
              <a:t>Tulis</a:t>
            </a:r>
            <a:r>
              <a:rPr lang="en-US" b="1" dirty="0">
                <a:solidFill>
                  <a:srgbClr val="D09E0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b="1" dirty="0" err="1">
                <a:solidFill>
                  <a:srgbClr val="D09E00"/>
                </a:solidFill>
                <a:latin typeface="Arial" pitchFamily="34" charset="0"/>
                <a:cs typeface="Arial" pitchFamily="34" charset="0"/>
              </a:rPr>
              <a:t>scipt</a:t>
            </a:r>
            <a:r>
              <a:rPr lang="en-US" b="1" dirty="0">
                <a:solidFill>
                  <a:srgbClr val="D09E00"/>
                </a:solidFill>
                <a:latin typeface="Arial" pitchFamily="34" charset="0"/>
                <a:cs typeface="Arial" pitchFamily="34" charset="0"/>
              </a:rPr>
              <a:t>)*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tulisan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. 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err="1"/>
              <a:t>Sifatnya</a:t>
            </a:r>
            <a:r>
              <a:rPr lang="en-US" dirty="0"/>
              <a:t> </a:t>
            </a:r>
            <a:r>
              <a:rPr lang="en-US" dirty="0" err="1"/>
              <a:t>anggun</a:t>
            </a:r>
            <a:r>
              <a:rPr lang="en-US" dirty="0"/>
              <a:t>, </a:t>
            </a:r>
            <a:r>
              <a:rPr lang="en-US" dirty="0" err="1"/>
              <a:t>eksklusif</a:t>
            </a:r>
            <a:r>
              <a:rPr lang="en-US" dirty="0"/>
              <a:t>, </a:t>
            </a:r>
            <a:r>
              <a:rPr lang="en-US" dirty="0" err="1"/>
              <a:t>romantis</a:t>
            </a:r>
            <a:r>
              <a:rPr lang="en-US" dirty="0"/>
              <a:t>, </a:t>
            </a:r>
            <a:r>
              <a:rPr lang="en-US" dirty="0" err="1"/>
              <a:t>tradisional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dibaca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dan </a:t>
            </a:r>
            <a:r>
              <a:rPr lang="en-US" dirty="0" err="1"/>
              <a:t>banyak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err="1"/>
              <a:t>Contoh</a:t>
            </a:r>
            <a:r>
              <a:rPr lang="en-US" dirty="0"/>
              <a:t>: Shelley </a:t>
            </a:r>
            <a:r>
              <a:rPr lang="en-US" dirty="0" err="1"/>
              <a:t>Alegro</a:t>
            </a:r>
            <a:r>
              <a:rPr lang="en-US" dirty="0"/>
              <a:t>, Bradley Hand, Lucida Handwriting, </a:t>
            </a:r>
            <a:r>
              <a:rPr lang="en-US" dirty="0" err="1"/>
              <a:t>dll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6EA05-2132-4A75-980A-4F7C38A22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220" y="1558873"/>
            <a:ext cx="3862804" cy="458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70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0790-80EA-4727-87E8-E7B0AD80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JENIS FONT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55900-251E-4A4A-8EE6-8E67A57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6"/>
            <a:ext cx="3329201" cy="4667248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 err="1">
                <a:solidFill>
                  <a:srgbClr val="D09E00"/>
                </a:solidFill>
                <a:latin typeface="Arial" pitchFamily="34" charset="0"/>
                <a:cs typeface="Arial" pitchFamily="34" charset="0"/>
              </a:rPr>
              <a:t>Huruf</a:t>
            </a:r>
            <a:r>
              <a:rPr lang="en-US" b="1" dirty="0">
                <a:solidFill>
                  <a:srgbClr val="D09E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rgbClr val="D09E00"/>
                </a:solidFill>
                <a:latin typeface="Arial" pitchFamily="34" charset="0"/>
                <a:cs typeface="Arial" pitchFamily="34" charset="0"/>
              </a:rPr>
              <a:t>Dekoratif</a:t>
            </a:r>
            <a:endParaRPr lang="en-US" b="1" dirty="0">
              <a:solidFill>
                <a:srgbClr val="D09E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hurufnya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detail dan </a:t>
            </a:r>
            <a:r>
              <a:rPr lang="en-US" dirty="0" err="1"/>
              <a:t>komplit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err="1"/>
              <a:t>Sifatnya</a:t>
            </a:r>
            <a:r>
              <a:rPr lang="en-US" dirty="0"/>
              <a:t> </a:t>
            </a:r>
            <a:r>
              <a:rPr lang="en-US" dirty="0" err="1"/>
              <a:t>mewah</a:t>
            </a:r>
            <a:r>
              <a:rPr lang="en-US" dirty="0"/>
              <a:t>, </a:t>
            </a:r>
            <a:r>
              <a:rPr lang="en-US" dirty="0" err="1"/>
              <a:t>bebas</a:t>
            </a:r>
            <a:r>
              <a:rPr lang="en-US" dirty="0"/>
              <a:t>, </a:t>
            </a:r>
            <a:r>
              <a:rPr lang="en-US" dirty="0" err="1"/>
              <a:t>anggun</a:t>
            </a:r>
            <a:r>
              <a:rPr lang="en-US" dirty="0"/>
              <a:t>, </a:t>
            </a:r>
            <a:r>
              <a:rPr lang="en-US" dirty="0" err="1"/>
              <a:t>tradisional</a:t>
            </a:r>
            <a:r>
              <a:rPr lang="en-US" dirty="0"/>
              <a:t>, </a:t>
            </a:r>
            <a:r>
              <a:rPr lang="en-US" dirty="0" err="1"/>
              <a:t>istimewa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dibaca</a:t>
            </a:r>
            <a:r>
              <a:rPr lang="en-US" dirty="0"/>
              <a:t>, </a:t>
            </a: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alternative drop cap.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err="1"/>
              <a:t>Contoh</a:t>
            </a:r>
            <a:r>
              <a:rPr lang="en-US" dirty="0"/>
              <a:t>: English, </a:t>
            </a:r>
            <a:r>
              <a:rPr lang="en-US" dirty="0" err="1"/>
              <a:t>Augsburger</a:t>
            </a:r>
            <a:r>
              <a:rPr lang="en-US" dirty="0"/>
              <a:t> Initial, </a:t>
            </a:r>
            <a:r>
              <a:rPr lang="en-US" dirty="0" err="1"/>
              <a:t>dll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28203-F8A5-43F1-8618-E4A7B171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51" y="1990940"/>
            <a:ext cx="56388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04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8A64-3418-4AD3-A043-7369DFB02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JENIS FONT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5AD3-C811-475F-A340-983C90690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48066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 err="1">
                <a:solidFill>
                  <a:srgbClr val="D09E00"/>
                </a:solidFill>
                <a:latin typeface="Arial" pitchFamily="34" charset="0"/>
                <a:cs typeface="Arial" pitchFamily="34" charset="0"/>
              </a:rPr>
              <a:t>Huruf</a:t>
            </a:r>
            <a:r>
              <a:rPr lang="en-US" b="1" dirty="0">
                <a:solidFill>
                  <a:srgbClr val="D09E00"/>
                </a:solidFill>
                <a:latin typeface="Arial" pitchFamily="34" charset="0"/>
                <a:cs typeface="Arial" pitchFamily="34" charset="0"/>
              </a:rPr>
              <a:t> Monospace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err="1"/>
              <a:t>Identik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serif </a:t>
            </a:r>
            <a:r>
              <a:rPr lang="en-US" dirty="0" err="1"/>
              <a:t>atau</a:t>
            </a:r>
            <a:r>
              <a:rPr lang="en-US" dirty="0"/>
              <a:t> sans serif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disamakan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err="1"/>
              <a:t>Sifatnya</a:t>
            </a:r>
            <a:r>
              <a:rPr lang="en-US" dirty="0"/>
              <a:t> formal, </a:t>
            </a:r>
            <a:r>
              <a:rPr lang="en-US" dirty="0" err="1"/>
              <a:t>sderhana</a:t>
            </a:r>
            <a:r>
              <a:rPr lang="en-US" dirty="0"/>
              <a:t>, </a:t>
            </a:r>
            <a:r>
              <a:rPr lang="en-US" dirty="0" err="1"/>
              <a:t>futuristik</a:t>
            </a:r>
            <a:r>
              <a:rPr lang="en-US" dirty="0"/>
              <a:t>, </a:t>
            </a:r>
            <a:r>
              <a:rPr lang="en-US" dirty="0" err="1"/>
              <a:t>kaku</a:t>
            </a:r>
            <a:r>
              <a:rPr lang="en-US" dirty="0"/>
              <a:t>,.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dibaca</a:t>
            </a:r>
            <a:r>
              <a:rPr lang="en-US" dirty="0"/>
              <a:t>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rapi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err="1"/>
              <a:t>Contoh</a:t>
            </a:r>
            <a:r>
              <a:rPr lang="en-US" dirty="0"/>
              <a:t>: Courier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2E77F-EAEF-497D-B0E9-6F0B5BAE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918" y="566739"/>
            <a:ext cx="3124200" cy="224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45C91E-1862-4DA5-8DF9-269FDB51A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918" y="2485669"/>
            <a:ext cx="3028950" cy="2105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1327A-0406-471D-B595-1364B7607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606" y="4733569"/>
            <a:ext cx="31718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80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9959-34E6-4901-9C6A-9C588A9A7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PRINSIP READIBILITAS &amp; LEGIBILITAS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51B91-48E4-4F1D-9EE3-0897B33D9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3428763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Readibilitas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keterbacaan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adalah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tingkat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kenyamanan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susunan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huruf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saat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dibaca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, yang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dipengaruhi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oleh: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Jenis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huruf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Ukuran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Pengaturan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termasuk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di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dalamnya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alur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spasi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kerning,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perataan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dan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sebagainya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Kontras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warna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terhadap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latar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belakang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112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F0B9DC-9FB4-4410-A9F1-2158885F43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95" y="1232173"/>
            <a:ext cx="6976217" cy="44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6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9959-34E6-4901-9C6A-9C588A9A7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PRINSIP READIBILITAS &amp; LEGIBILITAS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51B91-48E4-4F1D-9EE3-0897B33D9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05432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Legibilitas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adalah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tingkat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kemudahan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mata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mengenali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suatu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tulisan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tanpa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harus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bersusah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payah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 Hal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ini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bisa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ditentukan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oleh: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Kerumitan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desain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huruf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seperti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penggunaan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serif,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kontras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, stroke, dan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sebagainya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Penggunaan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warna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Frekuensi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pengamat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menemui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huruf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tersebut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kehidupan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sehari-hari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ACB07-96AE-435A-A7BA-06B392D66E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76" y="4103816"/>
            <a:ext cx="3203848" cy="226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7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2FD5-CFA7-4904-832D-920E8065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87CB6-F66C-4AEF-9118-0356A5562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/>
              <a:t>Font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jenis-jenis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tulisan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 err="1">
                <a:solidFill>
                  <a:srgbClr val="B88C00"/>
                </a:solidFill>
              </a:rPr>
              <a:t>Contoh</a:t>
            </a:r>
            <a:r>
              <a:rPr lang="en-US" b="1" i="1" dirty="0">
                <a:solidFill>
                  <a:srgbClr val="B88C00"/>
                </a:solidFill>
              </a:rPr>
              <a:t> Font : </a:t>
            </a:r>
            <a:r>
              <a:rPr lang="en-US" dirty="0"/>
              <a:t>Times New Roman, Calibri, Arial, Tahoma, Trebuchet, </a:t>
            </a:r>
            <a:r>
              <a:rPr lang="en-US" dirty="0" err="1"/>
              <a:t>dll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86CE4-4BFE-477C-9C84-F833ADD54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76" r="21194"/>
          <a:stretch/>
        </p:blipFill>
        <p:spPr>
          <a:xfrm>
            <a:off x="832513" y="4190594"/>
            <a:ext cx="7206018" cy="367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24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64745-889A-4423-A654-5E38BB34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Tips </a:t>
            </a:r>
            <a:r>
              <a:rPr lang="en-US" dirty="0" err="1"/>
              <a:t>Profesional</a:t>
            </a:r>
            <a:r>
              <a:rPr lang="en-US" dirty="0"/>
              <a:t> Web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16928-841A-4C18-BFA8-60732AE6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macam</a:t>
            </a:r>
            <a:r>
              <a:rPr lang="en-US" dirty="0"/>
              <a:t> font </a:t>
            </a:r>
            <a:r>
              <a:rPr lang="en-US" dirty="0" err="1"/>
              <a:t>dalam</a:t>
            </a:r>
            <a:r>
              <a:rPr lang="en-US" dirty="0"/>
              <a:t> 1 </a:t>
            </a:r>
            <a:r>
              <a:rPr lang="en-US" dirty="0" err="1"/>
              <a:t>halaman</a:t>
            </a:r>
            <a:r>
              <a:rPr lang="en-US" dirty="0"/>
              <a:t> Web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1A2DFD-2F4C-422E-B2E6-8EC38F91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535" y="2673765"/>
            <a:ext cx="5466929" cy="4184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2859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64745-889A-4423-A654-5E38BB34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Tips </a:t>
            </a:r>
            <a:r>
              <a:rPr lang="en-US" dirty="0" err="1"/>
              <a:t>Profesional</a:t>
            </a:r>
            <a:r>
              <a:rPr lang="en-US" dirty="0"/>
              <a:t> Web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16928-841A-4C18-BFA8-60732AE6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pengaturan</a:t>
            </a:r>
            <a:r>
              <a:rPr lang="en-US" sz="2400" dirty="0"/>
              <a:t> alignment center, right, </a:t>
            </a:r>
            <a:r>
              <a:rPr lang="en-US" sz="2400" dirty="0" err="1"/>
              <a:t>atau</a:t>
            </a:r>
            <a:r>
              <a:rPr lang="en-US" sz="2400" dirty="0"/>
              <a:t> full justified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halaman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hal</a:t>
            </a:r>
            <a:r>
              <a:rPr lang="en-US" sz="2400" dirty="0"/>
              <a:t> yang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perlu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6A1DCDB-5B17-4AEF-951D-58DE922F1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799" y="2840135"/>
            <a:ext cx="5260827" cy="3895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6632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64745-889A-4423-A654-5E38BB34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Tips </a:t>
            </a:r>
            <a:r>
              <a:rPr lang="en-US" dirty="0" err="1"/>
              <a:t>Profesional</a:t>
            </a:r>
            <a:r>
              <a:rPr lang="en-US" dirty="0"/>
              <a:t> Web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16928-841A-4C18-BFA8-60732AE6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Berikan</a:t>
            </a:r>
            <a:r>
              <a:rPr lang="en-US" sz="2400" dirty="0"/>
              <a:t> </a:t>
            </a:r>
            <a:r>
              <a:rPr lang="en-US" sz="2400" dirty="0" err="1"/>
              <a:t>ruang</a:t>
            </a:r>
            <a:r>
              <a:rPr lang="en-US" sz="2400" dirty="0"/>
              <a:t> </a:t>
            </a:r>
            <a:r>
              <a:rPr lang="en-US" sz="2400" dirty="0" err="1"/>
              <a:t>teks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bernafas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77E02-7A78-4F59-95FD-0DBFACF36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62" y="2304559"/>
            <a:ext cx="5310076" cy="418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02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64745-889A-4423-A654-5E38BB34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Tips </a:t>
            </a:r>
            <a:r>
              <a:rPr lang="en-US" dirty="0" err="1"/>
              <a:t>Profesional</a:t>
            </a:r>
            <a:r>
              <a:rPr lang="en-US" dirty="0"/>
              <a:t> Web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16928-841A-4C18-BFA8-60732AE6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bold type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teks</a:t>
            </a:r>
            <a:r>
              <a:rPr lang="en-US" sz="2400" dirty="0"/>
              <a:t> paragraph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C57E660-3213-44CC-87A7-091E8ADA9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625" y="2450179"/>
            <a:ext cx="5091236" cy="38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0369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64745-889A-4423-A654-5E38BB34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Tips </a:t>
            </a:r>
            <a:r>
              <a:rPr lang="en-US" dirty="0" err="1"/>
              <a:t>Profesional</a:t>
            </a:r>
            <a:r>
              <a:rPr lang="en-US" dirty="0"/>
              <a:t> Web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16928-841A-4C18-BFA8-60732AE6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Capital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Teks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keseluruhan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Teks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1D2E523-017A-45D0-9C81-9CD1D6950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74" y="2474792"/>
            <a:ext cx="5238652" cy="4018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2861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64745-889A-4423-A654-5E38BB34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Tips </a:t>
            </a:r>
            <a:r>
              <a:rPr lang="en-US" dirty="0" err="1"/>
              <a:t>Profesional</a:t>
            </a:r>
            <a:r>
              <a:rPr lang="en-US" dirty="0"/>
              <a:t> Web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16928-841A-4C18-BFA8-60732AE6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banyak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judul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dan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subjudul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19A6F-13DE-40E8-A712-914DB3B6A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08" y="2420393"/>
            <a:ext cx="5261304" cy="40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73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64745-889A-4423-A654-5E38BB34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Tips </a:t>
            </a:r>
            <a:r>
              <a:rPr lang="en-US" dirty="0" err="1"/>
              <a:t>Profesional</a:t>
            </a:r>
            <a:r>
              <a:rPr lang="en-US" dirty="0"/>
              <a:t> Web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16928-841A-4C18-BFA8-60732AE6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Bagi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halaman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web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ke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beberapa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kolom</a:t>
            </a:r>
            <a:endParaRPr lang="en-US" sz="2000" b="1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861FC-C343-428A-A31A-66A4DB2C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79" y="2542324"/>
            <a:ext cx="5194242" cy="39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26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64745-889A-4423-A654-5E38BB34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Tips </a:t>
            </a:r>
            <a:r>
              <a:rPr lang="en-US" dirty="0" err="1"/>
              <a:t>Profesional</a:t>
            </a:r>
            <a:r>
              <a:rPr lang="en-US" dirty="0"/>
              <a:t> Web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16928-841A-4C18-BFA8-60732AE6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Menggunakan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Teks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terlalu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Besar</a:t>
            </a:r>
            <a:endParaRPr lang="en-US" sz="2000" b="1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21695-AED6-43B5-A038-0A18F6F4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392" y="2426213"/>
            <a:ext cx="5486876" cy="41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48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64745-889A-4423-A654-5E38BB34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Tips </a:t>
            </a:r>
            <a:r>
              <a:rPr lang="en-US" dirty="0" err="1"/>
              <a:t>Profesional</a:t>
            </a:r>
            <a:r>
              <a:rPr lang="en-US" dirty="0"/>
              <a:t> Web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16928-841A-4C18-BFA8-60732AE6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menggunakan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teks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underline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kecuali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hyperlink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ECEF4-3C18-4995-82AF-AAB7495CE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589" y="2499648"/>
            <a:ext cx="5230821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14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64745-889A-4423-A654-5E38BB34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Tips </a:t>
            </a:r>
            <a:r>
              <a:rPr lang="en-US" dirty="0" err="1"/>
              <a:t>Profesional</a:t>
            </a:r>
            <a:r>
              <a:rPr lang="en-US" dirty="0"/>
              <a:t> Web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16928-841A-4C18-BFA8-60732AE6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teks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pada Gambar,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pilihlah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font yang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tepat</a:t>
            </a:r>
            <a:endParaRPr lang="en-US" sz="2000" b="1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724DD-A798-4114-B5DE-FF34E2E1A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028" y="2391831"/>
            <a:ext cx="4968671" cy="39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43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5DD76-6FA6-40CE-A0BE-FD742E14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DEFINISI TYPOGRAPHY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C0636-4BBD-4526-ACE5-35BF3801F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i="1" dirty="0" err="1"/>
              <a:t>Tipografi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Inggris</a:t>
            </a:r>
            <a:r>
              <a:rPr lang="en-US" dirty="0"/>
              <a:t> </a:t>
            </a:r>
            <a:r>
              <a:rPr lang="en-US" b="1" i="1" dirty="0"/>
              <a:t>Typography</a:t>
            </a:r>
            <a:r>
              <a:rPr lang="en-US" dirty="0"/>
              <a:t> 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 err="1"/>
              <a:t>bahasa</a:t>
            </a:r>
            <a:r>
              <a:rPr lang="en-US" b="1" dirty="0"/>
              <a:t> Greek</a:t>
            </a:r>
            <a:r>
              <a:rPr lang="en-US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Typos = </a:t>
            </a:r>
            <a:r>
              <a:rPr lang="en-US" dirty="0" err="1"/>
              <a:t>bentuk</a:t>
            </a:r>
            <a:endParaRPr lang="en-US" dirty="0"/>
          </a:p>
          <a:p>
            <a:pPr marL="285750" indent="-285750">
              <a:lnSpc>
                <a:spcPct val="150000"/>
              </a:lnSpc>
            </a:pPr>
            <a:r>
              <a:rPr lang="en-US" dirty="0" err="1"/>
              <a:t>Graphein</a:t>
            </a:r>
            <a:r>
              <a:rPr lang="en-US" dirty="0"/>
              <a:t> = </a:t>
            </a:r>
            <a:r>
              <a:rPr lang="en-US" dirty="0" err="1"/>
              <a:t>menulis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i="1" dirty="0">
                <a:solidFill>
                  <a:srgbClr val="B88C00"/>
                </a:solidFill>
              </a:rPr>
              <a:t>Teknik dan </a:t>
            </a:r>
            <a:r>
              <a:rPr lang="en-US" b="1" i="1" dirty="0" err="1">
                <a:solidFill>
                  <a:srgbClr val="B88C00"/>
                </a:solidFill>
              </a:rPr>
              <a:t>seni</a:t>
            </a:r>
            <a:r>
              <a:rPr lang="en-US" b="1" i="1" dirty="0">
                <a:solidFill>
                  <a:srgbClr val="B88C00"/>
                </a:solidFill>
              </a:rPr>
              <a:t> </a:t>
            </a:r>
            <a:r>
              <a:rPr lang="en-US" b="1" i="1" dirty="0" err="1">
                <a:solidFill>
                  <a:srgbClr val="B88C00"/>
                </a:solidFill>
              </a:rPr>
              <a:t>mengatur</a:t>
            </a:r>
            <a:r>
              <a:rPr lang="en-US" b="1" i="1" dirty="0">
                <a:solidFill>
                  <a:srgbClr val="B88C00"/>
                </a:solidFill>
              </a:rPr>
              <a:t> </a:t>
            </a:r>
            <a:r>
              <a:rPr lang="en-US" b="1" i="1" dirty="0" err="1">
                <a:solidFill>
                  <a:srgbClr val="B88C00"/>
                </a:solidFill>
              </a:rPr>
              <a:t>huruf</a:t>
            </a:r>
            <a:r>
              <a:rPr lang="en-US" b="1" i="1" dirty="0">
                <a:solidFill>
                  <a:srgbClr val="B88C00"/>
                </a:solidFill>
              </a:rPr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gabungan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,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, </a:t>
            </a:r>
            <a:r>
              <a:rPr lang="en-US" dirty="0" err="1"/>
              <a:t>ketebalan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seni</a:t>
            </a:r>
            <a:r>
              <a:rPr lang="en-US" dirty="0"/>
              <a:t> </a:t>
            </a:r>
            <a:r>
              <a:rPr lang="en-US" dirty="0" err="1"/>
              <a:t>aturan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digital.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969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5C28-12E5-4D60-96E9-D2E46576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6 TIPS MEMBUAT TIPOGRAFI LEBIH MENARIK &amp; MUDAH DIBACA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F34572E-40DB-446E-B329-5EAF511B4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967" y="1633066"/>
            <a:ext cx="5095875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3605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5C28-12E5-4D60-96E9-D2E46576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6 TIPS MEMBUAT TIPOGRAFI LEBIH MENARIK &amp; MUDAH DIBACA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44A4501-B6AE-4E17-929C-5E67C03D2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072" y="1841295"/>
            <a:ext cx="5095875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2098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5C28-12E5-4D60-96E9-D2E46576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6 TIPS MEMBUAT TIPOGRAFI LEBIH MENARIK &amp; MUDAH DIBACA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C4B1A-7090-49D2-B7C7-15815DF40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803" y="1690689"/>
            <a:ext cx="3384376" cy="4693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4650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5C28-12E5-4D60-96E9-D2E46576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6 TIPS MEMBUAT TIPOGRAFI LEBIH MENARIK &amp; MUDAH DIBACA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4ACDBF-ABBA-44F2-B4C5-C475F9003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563792"/>
            <a:ext cx="3888432" cy="459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1831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5C28-12E5-4D60-96E9-D2E46576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6 TIPS MEMBUAT TIPOGRAFI LEBIH MENARIK &amp; MUDAH DIBACA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0206E93-ABD5-478D-92BC-C0E336224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271" y="1690689"/>
            <a:ext cx="4216859" cy="4366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0702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5C28-12E5-4D60-96E9-D2E46576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6 TIPS MEMBUAT TIPOGRAFI LEBIH MENARIK &amp; MUDAH DIBACA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EBBC219-0912-46A2-ACF0-4D4E8BE5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075" y="1566702"/>
            <a:ext cx="3427752" cy="5061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5006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5C28-12E5-4D60-96E9-D2E46576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6 TIPS MEMBUAT TIPOGRAFI LEBIH MENARIK &amp; MUDAH DIBACA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737D2F-CA32-4C7A-8B13-018F0369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712" y="1514636"/>
            <a:ext cx="5338575" cy="5129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2479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B08D98-7FB2-451E-B93A-4A3C4ED2A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7" y="0"/>
            <a:ext cx="7315200" cy="4864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B8422-9131-4CBC-9CE2-F0466B698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327" y="5319792"/>
            <a:ext cx="2795507" cy="13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1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648B1-C8EA-405C-886A-CA45453F7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ANATOMI FONT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BB841-469B-48BA-848E-51354F235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1603374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tipografi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mengenali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anatomi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.</a:t>
            </a:r>
          </a:p>
          <a:p>
            <a:r>
              <a:rPr lang="en-US" dirty="0" err="1"/>
              <a:t>Gabungan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identifikasi</a:t>
            </a:r>
            <a:r>
              <a:rPr lang="en-US" dirty="0"/>
              <a:t> visual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membedakan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yang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yang lain.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16496-67CF-4BB6-AD36-F93E76C15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554" y="3246174"/>
            <a:ext cx="4840594" cy="361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47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22449-70E8-4C0C-A4E9-8D1588D59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ANATOMI FONT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1D6E5-0D70-44E3-92E4-545B3C955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Tinggi font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9D1FA-48BE-405B-AB6F-427A17340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24" y="2411862"/>
            <a:ext cx="7010629" cy="42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4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CDC05-243D-4E13-903D-A61496B9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Anatomi</a:t>
            </a:r>
            <a:r>
              <a:rPr lang="en-US" dirty="0"/>
              <a:t> Font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C3FC2-EE10-4558-B2DD-8E8B0D6D8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/>
              <a:t>Bentuk</a:t>
            </a:r>
            <a:r>
              <a:rPr lang="en-US" dirty="0"/>
              <a:t> Font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CE78B-5062-4EC2-9F93-473C3ABB6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96" y="2683350"/>
            <a:ext cx="6349207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83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149ED-E29B-42FE-A17E-420209F41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BENTUK GEOMETRI HURUF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59CA2-26C1-4EF8-A147-CEB8CE277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34687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Dari </a:t>
            </a:r>
            <a:r>
              <a:rPr lang="en-US" dirty="0" err="1"/>
              <a:t>geometrinya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dibagi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4 </a:t>
            </a: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S"/>
            </a:pP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tegak</a:t>
            </a:r>
            <a:r>
              <a:rPr lang="en-US" dirty="0"/>
              <a:t> </a:t>
            </a:r>
            <a:r>
              <a:rPr lang="en-US" dirty="0" err="1"/>
              <a:t>datar</a:t>
            </a:r>
            <a:r>
              <a:rPr lang="en-US" dirty="0"/>
              <a:t> : E, F, I, H, L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S"/>
            </a:pP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tegak</a:t>
            </a:r>
            <a:r>
              <a:rPr lang="en-US" dirty="0"/>
              <a:t> miring : A, K, M, N, V, W, X, Y, Z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S"/>
            </a:pP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tegak</a:t>
            </a:r>
            <a:r>
              <a:rPr lang="en-US" dirty="0"/>
              <a:t> </a:t>
            </a:r>
            <a:r>
              <a:rPr lang="en-US" dirty="0" err="1"/>
              <a:t>lengkung</a:t>
            </a:r>
            <a:r>
              <a:rPr lang="en-US" dirty="0"/>
              <a:t> : B, D, G, J, P, R, U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S"/>
            </a:pP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lengkung</a:t>
            </a:r>
            <a:r>
              <a:rPr lang="en-US" dirty="0"/>
              <a:t> : C, O, Q, 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51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0FA2-524C-4683-8F4F-55794ABE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KLASIFIKASI FONT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F7A15-E87E-4F65-8FD4-6D11323B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57888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Pada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dasarnya</a:t>
            </a:r>
            <a:r>
              <a:rPr lang="en-US" dirty="0">
                <a:latin typeface="Arial" pitchFamily="34" charset="0"/>
                <a:cs typeface="Arial" pitchFamily="34" charset="0"/>
              </a:rPr>
              <a:t>, font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kita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klasifikasikan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kedalam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dua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kategori</a:t>
            </a:r>
            <a:r>
              <a:rPr lang="en-US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</a:pPr>
            <a:r>
              <a:rPr lang="en-US" b="1" dirty="0">
                <a:solidFill>
                  <a:srgbClr val="B88C00"/>
                </a:solidFill>
                <a:latin typeface="Arial" pitchFamily="34" charset="0"/>
                <a:cs typeface="Arial" pitchFamily="34" charset="0"/>
              </a:rPr>
              <a:t>SERIF 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Arial" pitchFamily="34" charset="0"/>
                <a:cs typeface="Arial" pitchFamily="34" charset="0"/>
              </a:rPr>
              <a:t>Dalam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definisi</a:t>
            </a:r>
            <a:r>
              <a:rPr lang="en-US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sangat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sederhana</a:t>
            </a:r>
            <a:r>
              <a:rPr lang="en-US" dirty="0">
                <a:latin typeface="Arial" pitchFamily="34" charset="0"/>
                <a:cs typeface="Arial" pitchFamily="34" charset="0"/>
              </a:rPr>
              <a:t>, serif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adalah</a:t>
            </a:r>
            <a:r>
              <a:rPr lang="en-US" dirty="0">
                <a:latin typeface="Arial" pitchFamily="34" charset="0"/>
                <a:cs typeface="Arial" pitchFamily="34" charset="0"/>
              </a:rPr>
              <a:t> detail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berupa</a:t>
            </a:r>
            <a:r>
              <a:rPr lang="en-US" dirty="0">
                <a:latin typeface="Arial" pitchFamily="34" charset="0"/>
                <a:cs typeface="Arial" pitchFamily="34" charset="0"/>
              </a:rPr>
              <a:t> “</a:t>
            </a:r>
            <a:r>
              <a:rPr lang="en-US" i="1" dirty="0">
                <a:latin typeface="Arial" pitchFamily="34" charset="0"/>
                <a:cs typeface="Arial" pitchFamily="34" charset="0"/>
              </a:rPr>
              <a:t>stroke</a:t>
            </a:r>
            <a:r>
              <a:rPr lang="en-US" dirty="0">
                <a:latin typeface="Arial" pitchFamily="34" charset="0"/>
                <a:cs typeface="Arial" pitchFamily="34" charset="0"/>
              </a:rPr>
              <a:t>”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dari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sebuah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huruf</a:t>
            </a:r>
            <a:r>
              <a:rPr lang="en-US" dirty="0">
                <a:latin typeface="Arial" pitchFamily="34" charset="0"/>
                <a:cs typeface="Arial" pitchFamily="34" charset="0"/>
              </a:rPr>
              <a:t>.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dirty="0">
                <a:latin typeface="Arial" pitchFamily="34" charset="0"/>
                <a:cs typeface="Arial" pitchFamily="34" charset="0"/>
              </a:rPr>
              <a:t> di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istilah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sebagai</a:t>
            </a:r>
            <a:r>
              <a:rPr lang="en-US" dirty="0">
                <a:latin typeface="Arial" pitchFamily="34" charset="0"/>
                <a:cs typeface="Arial" pitchFamily="34" charset="0"/>
              </a:rPr>
              <a:t> “</a:t>
            </a:r>
            <a:r>
              <a:rPr lang="en-US" i="1" dirty="0" err="1">
                <a:latin typeface="Arial" pitchFamily="34" charset="0"/>
                <a:cs typeface="Arial" pitchFamily="34" charset="0"/>
              </a:rPr>
              <a:t>ekor</a:t>
            </a:r>
            <a:r>
              <a:rPr lang="en-US" dirty="0">
                <a:latin typeface="Arial" pitchFamily="34" charset="0"/>
                <a:cs typeface="Arial" pitchFamily="34" charset="0"/>
              </a:rPr>
              <a:t>“. Font Serif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adalah</a:t>
            </a:r>
            <a:r>
              <a:rPr lang="en-US" dirty="0">
                <a:latin typeface="Arial" pitchFamily="34" charset="0"/>
                <a:cs typeface="Arial" pitchFamily="34" charset="0"/>
              </a:rPr>
              <a:t> font yang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memiliki</a:t>
            </a:r>
            <a:r>
              <a:rPr lang="en-US" dirty="0">
                <a:latin typeface="Arial" pitchFamily="34" charset="0"/>
                <a:cs typeface="Arial" pitchFamily="34" charset="0"/>
              </a:rPr>
              <a:t> detail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berupa</a:t>
            </a:r>
            <a:r>
              <a:rPr lang="en-US" dirty="0">
                <a:latin typeface="Arial" pitchFamily="34" charset="0"/>
                <a:cs typeface="Arial" pitchFamily="34" charset="0"/>
              </a:rPr>
              <a:t> “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ekor</a:t>
            </a:r>
            <a:r>
              <a:rPr lang="en-US" dirty="0">
                <a:latin typeface="Arial" pitchFamily="34" charset="0"/>
                <a:cs typeface="Arial" pitchFamily="34" charset="0"/>
              </a:rPr>
              <a:t>”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dari</a:t>
            </a:r>
            <a:r>
              <a:rPr lang="en-US" dirty="0">
                <a:latin typeface="Arial" pitchFamily="34" charset="0"/>
                <a:cs typeface="Arial" pitchFamily="34" charset="0"/>
              </a:rPr>
              <a:t> font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tsb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Arial" pitchFamily="34" charset="0"/>
                <a:cs typeface="Arial" pitchFamily="34" charset="0"/>
              </a:rPr>
              <a:t>Contoh</a:t>
            </a:r>
            <a:r>
              <a:rPr lang="en-US" dirty="0">
                <a:latin typeface="Arial" pitchFamily="34" charset="0"/>
                <a:cs typeface="Arial" pitchFamily="34" charset="0"/>
              </a:rPr>
              <a:t> : </a:t>
            </a:r>
            <a:r>
              <a:rPr lang="en-US" i="1" dirty="0">
                <a:latin typeface="Arial" pitchFamily="34" charset="0"/>
                <a:cs typeface="Arial" pitchFamily="34" charset="0"/>
              </a:rPr>
              <a:t>Times New Roman, Georgia, Bodoni, </a:t>
            </a:r>
            <a:r>
              <a:rPr lang="en-US" i="1" dirty="0" err="1">
                <a:latin typeface="Arial" pitchFamily="34" charset="0"/>
                <a:cs typeface="Arial" pitchFamily="34" charset="0"/>
              </a:rPr>
              <a:t>dll</a:t>
            </a:r>
            <a:r>
              <a:rPr lang="en-US" i="1" dirty="0">
                <a:latin typeface="Arial" pitchFamily="34" charset="0"/>
                <a:cs typeface="Arial" pitchFamily="34" charset="0"/>
              </a:rPr>
              <a:t>.</a:t>
            </a:r>
            <a:endParaRPr lang="en-US" sz="2400" i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41FF8-684E-4C12-85E6-4BE8C7ADE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93" y="4580061"/>
            <a:ext cx="3123833" cy="191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02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0FA2-524C-4683-8F4F-55794ABE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KLASIFIKASI FONT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F7A15-E87E-4F65-8FD4-6D11323B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5443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D09E00"/>
                </a:solidFill>
                <a:latin typeface="Arial" pitchFamily="34" charset="0"/>
                <a:cs typeface="Arial" pitchFamily="34" charset="0"/>
              </a:rPr>
              <a:t>Huruf</a:t>
            </a:r>
            <a:r>
              <a:rPr lang="en-US" b="1" dirty="0">
                <a:solidFill>
                  <a:srgbClr val="D09E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rgbClr val="D09E00"/>
                </a:solidFill>
                <a:latin typeface="Arial" pitchFamily="34" charset="0"/>
                <a:cs typeface="Arial" pitchFamily="34" charset="0"/>
              </a:rPr>
              <a:t>berkait</a:t>
            </a:r>
            <a:r>
              <a:rPr lang="en-US" b="1" dirty="0">
                <a:solidFill>
                  <a:srgbClr val="D09E00"/>
                </a:solidFill>
                <a:latin typeface="Arial" pitchFamily="34" charset="0"/>
                <a:cs typeface="Arial" pitchFamily="34" charset="0"/>
              </a:rPr>
              <a:t> (serif)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Memiliki</a:t>
            </a:r>
            <a:r>
              <a:rPr lang="en-US" dirty="0">
                <a:latin typeface="Arial" pitchFamily="34" charset="0"/>
                <a:cs typeface="Arial" pitchFamily="34" charset="0"/>
              </a:rPr>
              <a:t> terminal.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Sifatnya</a:t>
            </a:r>
            <a:r>
              <a:rPr lang="en-US" dirty="0">
                <a:latin typeface="Arial" pitchFamily="34" charset="0"/>
                <a:cs typeface="Arial" pitchFamily="34" charset="0"/>
              </a:rPr>
              <a:t> formal,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elegan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mewah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anggun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Kurang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mudah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dibaca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Contoh</a:t>
            </a:r>
            <a:r>
              <a:rPr lang="en-US" dirty="0">
                <a:latin typeface="Arial" pitchFamily="34" charset="0"/>
                <a:cs typeface="Arial" pitchFamily="34" charset="0"/>
              </a:rPr>
              <a:t>: Times New Roman, Garamond, MS Serif.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51AC1-9F35-45EE-86B5-ED4BF533E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675" y="4580061"/>
            <a:ext cx="2808311" cy="18722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9E0B2F-3BD9-49DB-8DBD-0D323AE3C5BF}"/>
              </a:ext>
            </a:extLst>
          </p:cNvPr>
          <p:cNvSpPr txBox="1"/>
          <p:nvPr/>
        </p:nvSpPr>
        <p:spPr>
          <a:xfrm>
            <a:off x="643151" y="4533531"/>
            <a:ext cx="425824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Contoh</a:t>
            </a:r>
            <a:r>
              <a:rPr lang="en-US" dirty="0"/>
              <a:t> font Sans-Serif : </a:t>
            </a:r>
            <a:br>
              <a:rPr lang="en-US" dirty="0"/>
            </a:br>
            <a:r>
              <a:rPr lang="en-US" i="1" dirty="0">
                <a:solidFill>
                  <a:srgbClr val="FF0000"/>
                </a:solidFill>
              </a:rPr>
              <a:t>Arial, Helvetica, Tahoma, </a:t>
            </a:r>
            <a:r>
              <a:rPr lang="en-US" i="1" dirty="0" err="1">
                <a:solidFill>
                  <a:srgbClr val="FF0000"/>
                </a:solidFill>
              </a:rPr>
              <a:t>dll</a:t>
            </a:r>
            <a:r>
              <a:rPr lang="en-US" i="1" dirty="0">
                <a:solidFill>
                  <a:srgbClr val="FF0000"/>
                </a:solidFill>
              </a:rPr>
              <a:t>.</a:t>
            </a:r>
            <a:endParaRPr lang="en-US" sz="1600" i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679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1118</TotalTime>
  <Words>1110</Words>
  <Application>Microsoft Office PowerPoint</Application>
  <PresentationFormat>On-screen Show (4:3)</PresentationFormat>
  <Paragraphs>125</Paragraphs>
  <Slides>37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Rockwell</vt:lpstr>
      <vt:lpstr>Wingdings</vt:lpstr>
      <vt:lpstr>Office Theme</vt:lpstr>
      <vt:lpstr>{ Font }</vt:lpstr>
      <vt:lpstr>Font</vt:lpstr>
      <vt:lpstr>DEFINISI TYPOGRAPHY</vt:lpstr>
      <vt:lpstr>ANATOMI FONT</vt:lpstr>
      <vt:lpstr>ANATOMI FONT</vt:lpstr>
      <vt:lpstr>Anatomi Font</vt:lpstr>
      <vt:lpstr>BENTUK GEOMETRI HURUF</vt:lpstr>
      <vt:lpstr>KLASIFIKASI FONT</vt:lpstr>
      <vt:lpstr>KLASIFIKASI FONT</vt:lpstr>
      <vt:lpstr>KLASIFIKASI FONT</vt:lpstr>
      <vt:lpstr>JENIS FONT</vt:lpstr>
      <vt:lpstr>JENIS FONT</vt:lpstr>
      <vt:lpstr>PowerPoint Presentation</vt:lpstr>
      <vt:lpstr>JENIS FONT</vt:lpstr>
      <vt:lpstr>JENIS FONT</vt:lpstr>
      <vt:lpstr>JENIS FONT</vt:lpstr>
      <vt:lpstr>PRINSIP READIBILITAS &amp; LEGIBILITAS</vt:lpstr>
      <vt:lpstr>PowerPoint Presentation</vt:lpstr>
      <vt:lpstr>PRINSIP READIBILITAS &amp; LEGIBILITAS</vt:lpstr>
      <vt:lpstr>10 Tips Profesional Web Type </vt:lpstr>
      <vt:lpstr>10 Tips Profesional Web Type </vt:lpstr>
      <vt:lpstr>10 Tips Profesional Web Type </vt:lpstr>
      <vt:lpstr>10 Tips Profesional Web Type </vt:lpstr>
      <vt:lpstr>10 Tips Profesional Web Type </vt:lpstr>
      <vt:lpstr>10 Tips Profesional Web Type </vt:lpstr>
      <vt:lpstr>10 Tips Profesional Web Type </vt:lpstr>
      <vt:lpstr>10 Tips Profesional Web Type </vt:lpstr>
      <vt:lpstr>10 Tips Profesional Web Type </vt:lpstr>
      <vt:lpstr>10 Tips Profesional Web Type </vt:lpstr>
      <vt:lpstr>6 TIPS MEMBUAT TIPOGRAFI LEBIH MENARIK &amp; MUDAH DIBACA </vt:lpstr>
      <vt:lpstr>6 TIPS MEMBUAT TIPOGRAFI LEBIH MENARIK &amp; MUDAH DIBACA </vt:lpstr>
      <vt:lpstr>6 TIPS MEMBUAT TIPOGRAFI LEBIH MENARIK &amp; MUDAH DIBACA </vt:lpstr>
      <vt:lpstr>6 TIPS MEMBUAT TIPOGRAFI LEBIH MENARIK &amp; MUDAH DIBACA </vt:lpstr>
      <vt:lpstr>6 TIPS MEMBUAT TIPOGRAFI LEBIH MENARIK &amp; MUDAH DIBACA </vt:lpstr>
      <vt:lpstr>6 TIPS MEMBUAT TIPOGRAFI LEBIH MENARIK &amp; MUDAH DIBACA </vt:lpstr>
      <vt:lpstr>6 TIPS MEMBUAT TIPOGRAFI LEBIH MENARIK &amp; MUDAH DIBACA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&lt;Hypertext Markup Language/&gt;</dc:title>
  <dc:creator>fawwaz</dc:creator>
  <cp:lastModifiedBy>fawwaz</cp:lastModifiedBy>
  <cp:revision>36</cp:revision>
  <dcterms:created xsi:type="dcterms:W3CDTF">2018-08-29T03:55:35Z</dcterms:created>
  <dcterms:modified xsi:type="dcterms:W3CDTF">2018-09-05T06:21:15Z</dcterms:modified>
</cp:coreProperties>
</file>